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84"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20"/>
    <p:restoredTop sz="94693" autoAdjust="0"/>
  </p:normalViewPr>
  <p:slideViewPr>
    <p:cSldViewPr>
      <p:cViewPr varScale="1">
        <p:scale>
          <a:sx n="84" d="100"/>
          <a:sy n="84" d="100"/>
        </p:scale>
        <p:origin x="869"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EC72B1E-BD5D-4F2D-BFDA-7319E1FB1A69}"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1165720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C72B1E-BD5D-4F2D-BFDA-7319E1FB1A69}"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2493218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C72B1E-BD5D-4F2D-BFDA-7319E1FB1A69}"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422063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EC72B1E-BD5D-4F2D-BFDA-7319E1FB1A69}"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9017125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EC72B1E-BD5D-4F2D-BFDA-7319E1FB1A69}" type="datetimeFigureOut">
              <a:rPr lang="en-US" smtClean="0"/>
              <a:pPr/>
              <a:t>12/4/2017</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4180297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EC72B1E-BD5D-4F2D-BFDA-7319E1FB1A69}" type="datetimeFigureOut">
              <a:rPr lang="en-US" smtClean="0"/>
              <a:pPr/>
              <a:t>12/4/2017</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37126188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C72B1E-BD5D-4F2D-BFDA-7319E1FB1A69}" type="datetimeFigureOut">
              <a:rPr lang="en-US" smtClean="0"/>
              <a:pPr/>
              <a:t>12/4/2017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1239427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C72B1E-BD5D-4F2D-BFDA-7319E1FB1A69}"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1598938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EC72B1E-BD5D-4F2D-BFDA-7319E1FB1A69}"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28664461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C72B1E-BD5D-4F2D-BFDA-7319E1FB1A69}"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2431548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EC72B1E-BD5D-4F2D-BFDA-7319E1FB1A69}"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9368EA82-286F-40A2-9E2B-28D0EBA58EB6}"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609121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EC72B1E-BD5D-4F2D-BFDA-7319E1FB1A69}"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658612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EC72B1E-BD5D-4F2D-BFDA-7319E1FB1A69}"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368EA82-286F-40A2-9E2B-28D0EBA58EB6}"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427261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6EC72B1E-BD5D-4F2D-BFDA-7319E1FB1A69}"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25340440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C72B1E-BD5D-4F2D-BFDA-7319E1FB1A69}"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19646532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EC72B1E-BD5D-4F2D-BFDA-7319E1FB1A69}"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9368EA82-286F-40A2-9E2B-28D0EBA58EB6}" type="slidenum">
              <a:rPr lang="en-US" smtClean="0"/>
              <a:pPr/>
              <a:t>‹#›</a:t>
            </a:fld>
            <a:endParaRPr lang="en-US"/>
          </a:p>
        </p:txBody>
      </p:sp>
    </p:spTree>
    <p:extLst>
      <p:ext uri="{BB962C8B-B14F-4D97-AF65-F5344CB8AC3E}">
        <p14:creationId xmlns:p14="http://schemas.microsoft.com/office/powerpoint/2010/main" val="1946154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6EC72B1E-BD5D-4F2D-BFDA-7319E1FB1A69}" type="datetimeFigureOut">
              <a:rPr lang="en-US" smtClean="0"/>
              <a:pPr/>
              <a:t>12/4/2017</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9368EA82-286F-40A2-9E2B-28D0EBA58EB6}" type="slidenum">
              <a:rPr lang="en-US" smtClean="0"/>
              <a:pPr/>
              <a:t>‹#›</a:t>
            </a:fld>
            <a:endParaRPr lang="en-US"/>
          </a:p>
        </p:txBody>
      </p:sp>
    </p:spTree>
    <p:extLst>
      <p:ext uri="{BB962C8B-B14F-4D97-AF65-F5344CB8AC3E}">
        <p14:creationId xmlns:p14="http://schemas.microsoft.com/office/powerpoint/2010/main" val="23826257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Cocaine Enchained</a:t>
            </a:r>
            <a:endParaRPr lang="en-US" dirty="0"/>
          </a:p>
        </p:txBody>
      </p:sp>
      <p:sp>
        <p:nvSpPr>
          <p:cNvPr id="5" name="Content Placeholder 4"/>
          <p:cNvSpPr>
            <a:spLocks noGrp="1"/>
          </p:cNvSpPr>
          <p:nvPr>
            <p:ph idx="1"/>
          </p:nvPr>
        </p:nvSpPr>
        <p:spPr/>
        <p:txBody>
          <a:bodyPr/>
          <a:lstStyle/>
          <a:p>
            <a:r>
              <a:rPr lang="en-US" dirty="0" smtClean="0"/>
              <a:t>Global Commodity Circuits, 1890s-1930s</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a:t>
            </a:r>
            <a:endParaRPr lang="en-US" dirty="0"/>
          </a:p>
        </p:txBody>
      </p:sp>
      <p:sp>
        <p:nvSpPr>
          <p:cNvPr id="3" name="Content Placeholder 2"/>
          <p:cNvSpPr>
            <a:spLocks noGrp="1"/>
          </p:cNvSpPr>
          <p:nvPr>
            <p:ph idx="1"/>
          </p:nvPr>
        </p:nvSpPr>
        <p:spPr/>
        <p:txBody>
          <a:bodyPr/>
          <a:lstStyle/>
          <a:p>
            <a:r>
              <a:rPr lang="en-US" dirty="0" smtClean="0"/>
              <a:t>A commodity chain?</a:t>
            </a:r>
          </a:p>
          <a:p>
            <a:r>
              <a:rPr lang="en-US" dirty="0" smtClean="0"/>
              <a:t>A global commodity chain?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sociologists….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is an analytical tool that considers goods in the light of their “global connectedness.”</a:t>
            </a:r>
          </a:p>
          <a:p>
            <a:r>
              <a:rPr lang="en-US" dirty="0" smtClean="0"/>
              <a:t>Used to trace the social and spatial networks that connect distant producers of commodities all the way through intermediaries and to consumers.</a:t>
            </a:r>
          </a:p>
          <a:p>
            <a:r>
              <a:rPr lang="en-US" dirty="0" smtClean="0"/>
              <a:t>Bring together the entire process of what we now call “globalization.”</a:t>
            </a:r>
          </a:p>
          <a:p>
            <a:r>
              <a:rPr lang="en-US" dirty="0" smtClean="0"/>
              <a:t>But more than just the flow of goods: Commodity chains can be broadened conceptually to show how movements of goods are accompanied and facilitated by flows of culture, science, politics, prestige, and other exchanges.</a:t>
            </a:r>
          </a:p>
          <a:p>
            <a:r>
              <a:rPr lang="en-US" dirty="0" smtClean="0"/>
              <a:t>Goods can thus “possess deeper and often hidden relational histories and meanings.”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This appears to be the story for cocaine….</a:t>
            </a:r>
            <a:endParaRPr lang="en-US" dirty="0"/>
          </a:p>
        </p:txBody>
      </p:sp>
      <p:sp>
        <p:nvSpPr>
          <p:cNvPr id="3" name="Content Placeholder 2"/>
          <p:cNvSpPr>
            <a:spLocks noGrp="1"/>
          </p:cNvSpPr>
          <p:nvPr>
            <p:ph idx="1"/>
          </p:nvPr>
        </p:nvSpPr>
        <p:spPr/>
        <p:txBody>
          <a:bodyPr/>
          <a:lstStyle/>
          <a:p>
            <a:r>
              <a:rPr lang="en-US" dirty="0" smtClean="0"/>
              <a:t>Can we apply this concept to other things?</a:t>
            </a:r>
          </a:p>
          <a:p>
            <a:r>
              <a:rPr lang="en-US" dirty="0" smtClean="0"/>
              <a:t>Other illegal things?</a:t>
            </a:r>
          </a:p>
          <a:p>
            <a:r>
              <a:rPr lang="en-US" dirty="0" smtClean="0"/>
              <a:t>Legal things?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example of jeans….</a:t>
            </a:r>
            <a:endParaRPr lang="en-US" dirty="0"/>
          </a:p>
        </p:txBody>
      </p:sp>
      <p:sp>
        <p:nvSpPr>
          <p:cNvPr id="3" name="Content Placeholder 2"/>
          <p:cNvSpPr>
            <a:spLocks noGrp="1"/>
          </p:cNvSpPr>
          <p:nvPr>
            <p:ph idx="1"/>
          </p:nvPr>
        </p:nvSpPr>
        <p:spPr/>
        <p:txBody>
          <a:bodyPr>
            <a:normAutofit/>
          </a:bodyPr>
          <a:lstStyle/>
          <a:p>
            <a:r>
              <a:rPr lang="en-US" dirty="0" smtClean="0"/>
              <a:t>The material for the jeans is harvested in Kazakhstan before it is manufactured into yarn in Turkey. </a:t>
            </a:r>
          </a:p>
          <a:p>
            <a:r>
              <a:rPr lang="en-US" dirty="0" smtClean="0"/>
              <a:t>After that step it is shipped to Taiwan for coloring, before it is weaved in Poland. </a:t>
            </a:r>
          </a:p>
          <a:p>
            <a:r>
              <a:rPr lang="en-US" dirty="0" smtClean="0"/>
              <a:t>France delivers materials like buttons and rivets. </a:t>
            </a:r>
          </a:p>
          <a:p>
            <a:r>
              <a:rPr lang="en-US" dirty="0" smtClean="0"/>
              <a:t>All components are shipped to the Philippines for sewing. </a:t>
            </a:r>
          </a:p>
          <a:p>
            <a:r>
              <a:rPr lang="en-US" dirty="0" smtClean="0"/>
              <a:t>Final processing takes place in Greece, before the final pair of jeans are sold, for example, in the United States.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German-Andean Connection</a:t>
            </a:r>
            <a:endParaRPr lang="en-US" dirty="0"/>
          </a:p>
        </p:txBody>
      </p:sp>
      <p:sp>
        <p:nvSpPr>
          <p:cNvPr id="3" name="Content Placeholder 2"/>
          <p:cNvSpPr>
            <a:spLocks noGrp="1"/>
          </p:cNvSpPr>
          <p:nvPr>
            <p:ph idx="1"/>
          </p:nvPr>
        </p:nvSpPr>
        <p:spPr/>
        <p:txBody>
          <a:bodyPr/>
          <a:lstStyle/>
          <a:p>
            <a:r>
              <a:rPr lang="en-US" dirty="0" smtClean="0"/>
              <a:t>We’ve already seen this at play….</a:t>
            </a:r>
          </a:p>
          <a:p>
            <a:r>
              <a:rPr lang="en-US" dirty="0" smtClean="0"/>
              <a:t>But perhaps too successful?</a:t>
            </a:r>
          </a:p>
          <a:p>
            <a:r>
              <a:rPr lang="en-US" dirty="0" smtClean="0"/>
              <a:t>“with world production in excess of fifteen metric tons by the early 1900s, medicinal markets were saturated and began to leak into nonmedical exports and uses.”</a:t>
            </a:r>
          </a:p>
          <a:p>
            <a:r>
              <a:rPr lang="en-US" dirty="0" smtClean="0"/>
              <a:t>May help us make better sense of….</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U.S.-Andean Chain</a:t>
            </a:r>
            <a:endParaRPr lang="en-US" dirty="0"/>
          </a:p>
        </p:txBody>
      </p:sp>
      <p:sp>
        <p:nvSpPr>
          <p:cNvPr id="3" name="Content Placeholder 2"/>
          <p:cNvSpPr>
            <a:spLocks noGrp="1"/>
          </p:cNvSpPr>
          <p:nvPr>
            <p:ph idx="1"/>
          </p:nvPr>
        </p:nvSpPr>
        <p:spPr/>
        <p:txBody>
          <a:bodyPr>
            <a:normAutofit/>
          </a:bodyPr>
          <a:lstStyle/>
          <a:p>
            <a:r>
              <a:rPr lang="en-US" dirty="0" smtClean="0"/>
              <a:t>In 1900, American’s were the world’s largest, most avid consumers and boosters of both coca and cocaine, “by then seemingly domesticated, all-American goods.”</a:t>
            </a:r>
          </a:p>
          <a:p>
            <a:r>
              <a:rPr lang="en-US" dirty="0" smtClean="0"/>
              <a:t>By 1910, however, American attitudes and policies had turned against these goods. Just ten years later a push to banish them was gaining steam.</a:t>
            </a:r>
          </a:p>
          <a:p>
            <a:r>
              <a:rPr lang="en-US" dirty="0" smtClean="0"/>
              <a:t>“In the broadest perspective, U.S. relationships to coca must be seen as a part of expanding informal U.S. influence in the Andean region.”</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appeal of coca in the United States….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Was non-medical – more romantic.</a:t>
            </a:r>
          </a:p>
          <a:p>
            <a:r>
              <a:rPr lang="en-US" dirty="0" smtClean="0"/>
              <a:t>The therapeutic value of the herbal coca leaf….</a:t>
            </a:r>
          </a:p>
          <a:p>
            <a:r>
              <a:rPr lang="en-US" dirty="0" smtClean="0"/>
              <a:t>Coca-Cola and other such products.</a:t>
            </a:r>
          </a:p>
          <a:p>
            <a:r>
              <a:rPr lang="en-US" dirty="0" smtClean="0"/>
              <a:t>And many who romanticized the coca leaf:</a:t>
            </a:r>
          </a:p>
          <a:p>
            <a:r>
              <a:rPr lang="en-US" i="1" dirty="0" smtClean="0"/>
              <a:t>“Among </a:t>
            </a:r>
            <a:r>
              <a:rPr lang="en-US" i="1" dirty="0"/>
              <a:t>the books that interested me in those days was one about the Amazon… [H]e told an astonishing tale about coca, a vegetable product of miraculous powers, asserting that it was so nourishing and so strength-giving that the native of the mountains of the Madeira region would tramp up hill and down all day on a pinch of powdered coca and require no other sustenance. I was fired with a longing to ascend the Amazon. Also with a longing to open up a trade in coca with all the world. During months I dreamed that dream, and tried to contrive ways to get to Para and spring that splendid enterprise upon an unsuspecting planet</a:t>
            </a:r>
            <a:r>
              <a:rPr lang="en-US" i="1"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 Twain</a:t>
            </a:r>
            <a:endParaRPr lang="en-US" dirty="0"/>
          </a:p>
        </p:txBody>
      </p:sp>
      <p:pic>
        <p:nvPicPr>
          <p:cNvPr id="4" name="Content Placeholder 3" descr="twain.jpg"/>
          <p:cNvPicPr>
            <a:picLocks noGrp="1" noChangeAspect="1"/>
          </p:cNvPicPr>
          <p:nvPr>
            <p:ph idx="1"/>
          </p:nvPr>
        </p:nvPicPr>
        <p:blipFill>
          <a:blip r:embed="rId2" cstate="print"/>
          <a:stretch>
            <a:fillRect/>
          </a:stretch>
        </p:blipFill>
        <p:spPr>
          <a:xfrm>
            <a:off x="2286000" y="1295400"/>
            <a:ext cx="5181599" cy="51816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the early 1900s….</a:t>
            </a:r>
            <a:endParaRPr lang="en-US" dirty="0"/>
          </a:p>
        </p:txBody>
      </p:sp>
      <p:sp>
        <p:nvSpPr>
          <p:cNvPr id="3" name="Content Placeholder 2"/>
          <p:cNvSpPr>
            <a:spLocks noGrp="1"/>
          </p:cNvSpPr>
          <p:nvPr>
            <p:ph idx="1"/>
          </p:nvPr>
        </p:nvSpPr>
        <p:spPr/>
        <p:txBody>
          <a:bodyPr>
            <a:normAutofit/>
          </a:bodyPr>
          <a:lstStyle/>
          <a:p>
            <a:r>
              <a:rPr lang="en-US" dirty="0" smtClean="0"/>
              <a:t>Americans imported six hundred to a thousand metric tons of coca annually, mainly for such popular markets.</a:t>
            </a:r>
          </a:p>
          <a:p>
            <a:r>
              <a:rPr lang="en-US" dirty="0" smtClean="0"/>
              <a:t>Because of this, the United States “actively promoted initial Andean coca trades and left an early mark there.”</a:t>
            </a:r>
          </a:p>
          <a:p>
            <a:r>
              <a:rPr lang="en-US" dirty="0" smtClean="0"/>
              <a:t>Parke, Davis sent its company </a:t>
            </a:r>
            <a:r>
              <a:rPr lang="en-US" dirty="0" err="1" smtClean="0"/>
              <a:t>ethnobotanist</a:t>
            </a:r>
            <a:r>
              <a:rPr lang="en-US" dirty="0" smtClean="0"/>
              <a:t> on vital coca missions.</a:t>
            </a:r>
          </a:p>
          <a:p>
            <a:r>
              <a:rPr lang="en-US" dirty="0" smtClean="0"/>
              <a:t>The U.S. Navy, in cooperation with the surgeon general and consuls in Peru, worked to identify and secure coca supply routes from the Andes.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Parke, Davis today?</a:t>
            </a:r>
            <a:endParaRPr lang="en-US" dirty="0"/>
          </a:p>
        </p:txBody>
      </p:sp>
      <p:pic>
        <p:nvPicPr>
          <p:cNvPr id="4" name="Content Placeholder 3" descr="pfizer.png"/>
          <p:cNvPicPr>
            <a:picLocks noGrp="1" noChangeAspect="1"/>
          </p:cNvPicPr>
          <p:nvPr>
            <p:ph idx="1"/>
          </p:nvPr>
        </p:nvPicPr>
        <p:blipFill>
          <a:blip r:embed="rId2" cstate="print"/>
          <a:stretch>
            <a:fillRect/>
          </a:stretch>
        </p:blipFill>
        <p:spPr>
          <a:xfrm>
            <a:off x="1295400" y="1905000"/>
            <a:ext cx="6324600" cy="4343400"/>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subsidiary of Pfizer….</a:t>
            </a:r>
            <a:endParaRPr lang="en-US" dirty="0"/>
          </a:p>
        </p:txBody>
      </p:sp>
      <p:sp>
        <p:nvSpPr>
          <p:cNvPr id="3" name="Content Placeholder 2"/>
          <p:cNvSpPr>
            <a:spLocks noGrp="1"/>
          </p:cNvSpPr>
          <p:nvPr>
            <p:ph idx="1"/>
          </p:nvPr>
        </p:nvSpPr>
        <p:spPr/>
        <p:txBody>
          <a:bodyPr/>
          <a:lstStyle/>
          <a:p>
            <a:r>
              <a:rPr lang="en-US" dirty="0" smtClean="0"/>
              <a:t>One of most powerful pharmaceutical companies in the world.</a:t>
            </a:r>
          </a:p>
          <a:p>
            <a:r>
              <a:rPr lang="en-US" dirty="0" smtClean="0"/>
              <a:t>Revenue of $52 billion in 2013.</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Global Coca Under Pressure, 1905-1910</a:t>
            </a:r>
            <a:endParaRPr lang="en-US" dirty="0"/>
          </a:p>
        </p:txBody>
      </p:sp>
      <p:sp>
        <p:nvSpPr>
          <p:cNvPr id="3" name="Content Placeholder 2"/>
          <p:cNvSpPr>
            <a:spLocks noGrp="1"/>
          </p:cNvSpPr>
          <p:nvPr>
            <p:ph idx="1"/>
          </p:nvPr>
        </p:nvSpPr>
        <p:spPr/>
        <p:txBody>
          <a:bodyPr>
            <a:normAutofit/>
          </a:bodyPr>
          <a:lstStyle/>
          <a:p>
            <a:r>
              <a:rPr lang="en-US" dirty="0" smtClean="0"/>
              <a:t>As the product became popular in countries across the globe (including India, Holland, France, Germany, Russia, England, Chile, Cuba, and the United States) it began to set off panics.</a:t>
            </a:r>
          </a:p>
          <a:p>
            <a:r>
              <a:rPr lang="en-US" dirty="0" smtClean="0"/>
              <a:t>This was particularly true in American cities, where – as we have already seen – use of cocaine came to be associated with certain types of people.</a:t>
            </a:r>
          </a:p>
          <a:p>
            <a:r>
              <a:rPr lang="en-US" dirty="0" smtClean="0"/>
              <a:t>What was the story here?</a:t>
            </a:r>
          </a:p>
          <a:p>
            <a:r>
              <a:rPr lang="en-US" dirty="0" smtClean="0"/>
              <a:t>Leads to a questioning of how product should – or shouldn’t – be used.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Divvying Up Global Coca, 1910-1950</a:t>
            </a:r>
            <a:endParaRPr lang="en-US" dirty="0"/>
          </a:p>
        </p:txBody>
      </p:sp>
      <p:sp>
        <p:nvSpPr>
          <p:cNvPr id="3" name="Content Placeholder 2"/>
          <p:cNvSpPr>
            <a:spLocks noGrp="1"/>
          </p:cNvSpPr>
          <p:nvPr>
            <p:ph idx="1"/>
          </p:nvPr>
        </p:nvSpPr>
        <p:spPr/>
        <p:txBody>
          <a:bodyPr>
            <a:normAutofit/>
          </a:bodyPr>
          <a:lstStyle/>
          <a:p>
            <a:r>
              <a:rPr lang="en-US" dirty="0" smtClean="0"/>
              <a:t>“The four decades after 1910 represent cocaine’s declining middle age between the drug’s licit peak and its global source- and end-market prohibition after 1950.</a:t>
            </a:r>
          </a:p>
          <a:p>
            <a:r>
              <a:rPr lang="en-US" dirty="0" smtClean="0"/>
              <a:t>From production of more than fifteen tons in 1905, global use likely halved by 1930.</a:t>
            </a:r>
          </a:p>
          <a:p>
            <a:r>
              <a:rPr lang="en-US" dirty="0" smtClean="0"/>
              <a:t>By 1950, the United Nations set legal world medicinal needs for cocaine at under two metric tons.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brought about this fall?</a:t>
            </a:r>
            <a:endParaRPr lang="en-US" dirty="0"/>
          </a:p>
        </p:txBody>
      </p:sp>
      <p:sp>
        <p:nvSpPr>
          <p:cNvPr id="3" name="Content Placeholder 2"/>
          <p:cNvSpPr>
            <a:spLocks noGrp="1"/>
          </p:cNvSpPr>
          <p:nvPr>
            <p:ph idx="1"/>
          </p:nvPr>
        </p:nvSpPr>
        <p:spPr/>
        <p:txBody>
          <a:bodyPr/>
          <a:lstStyle/>
          <a:p>
            <a:r>
              <a:rPr lang="en-US" dirty="0" smtClean="0"/>
              <a:t>A narrowing of medical usage due to newly discovered alternative anesthetics and to changing medical opinion.</a:t>
            </a:r>
          </a:p>
          <a:p>
            <a:r>
              <a:rPr lang="en-US" dirty="0" err="1" smtClean="0"/>
              <a:t>Anticocaine</a:t>
            </a:r>
            <a:r>
              <a:rPr lang="en-US" dirty="0" smtClean="0"/>
              <a:t> laws and campaigns by states and other international bodies.</a:t>
            </a:r>
          </a:p>
          <a:p>
            <a:r>
              <a:rPr lang="en-US" dirty="0" smtClean="0"/>
              <a:t>Market retreat and diversification on the part of vulnerable cocaine makers and coca planters.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the United States….</a:t>
            </a:r>
            <a:endParaRPr lang="en-US" dirty="0"/>
          </a:p>
        </p:txBody>
      </p:sp>
      <p:sp>
        <p:nvSpPr>
          <p:cNvPr id="3" name="Content Placeholder 2"/>
          <p:cNvSpPr>
            <a:spLocks noGrp="1"/>
          </p:cNvSpPr>
          <p:nvPr>
            <p:ph idx="1"/>
          </p:nvPr>
        </p:nvSpPr>
        <p:spPr/>
        <p:txBody>
          <a:bodyPr>
            <a:normAutofit/>
          </a:bodyPr>
          <a:lstStyle/>
          <a:p>
            <a:r>
              <a:rPr lang="en-US" dirty="0" smtClean="0"/>
              <a:t>The largest consumer market for cocaine, initiated trade restrictions with the 1906 creation of the Food and Drug Administration.</a:t>
            </a:r>
          </a:p>
          <a:p>
            <a:r>
              <a:rPr lang="en-US" dirty="0" smtClean="0"/>
              <a:t>1914 Harrison Act (which we discussed last week).</a:t>
            </a:r>
          </a:p>
          <a:p>
            <a:r>
              <a:rPr lang="en-US" dirty="0" smtClean="0"/>
              <a:t>Instituted a fully operative import control system by 1922.</a:t>
            </a:r>
          </a:p>
          <a:p>
            <a:r>
              <a:rPr lang="en-US" dirty="0" smtClean="0"/>
              <a:t>As it became a world leader, it pushed for global cocaine controls at the Hague Conventions of 1912-14 and successive Geneva-based League of Nations conventions after 1924.</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This leads to….</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a:t>
            </a:r>
            <a:r>
              <a:rPr lang="en-US" dirty="0"/>
              <a:t> International Opium Convention, signed at The Hague on January 23, 1912 during the First International Opium </a:t>
            </a:r>
            <a:r>
              <a:rPr lang="en-US" dirty="0" smtClean="0"/>
              <a:t>Conference.</a:t>
            </a:r>
          </a:p>
          <a:p>
            <a:r>
              <a:rPr lang="en-US" dirty="0" smtClean="0"/>
              <a:t>This </a:t>
            </a:r>
            <a:r>
              <a:rPr lang="en-US" dirty="0"/>
              <a:t>was the first international drug control treaty. </a:t>
            </a:r>
            <a:endParaRPr lang="en-US" dirty="0" smtClean="0"/>
          </a:p>
          <a:p>
            <a:r>
              <a:rPr lang="en-US" dirty="0"/>
              <a:t>The treaty was signed by Germany, the United States, China, France, the United Kingdom, Italy, Japan, the Netherlands, Persia, Portugal, Russia, and Siam. </a:t>
            </a:r>
            <a:endParaRPr lang="en-US" dirty="0" smtClean="0"/>
          </a:p>
          <a:p>
            <a:r>
              <a:rPr lang="en-US" dirty="0" smtClean="0"/>
              <a:t>The </a:t>
            </a:r>
            <a:r>
              <a:rPr lang="en-US" dirty="0"/>
              <a:t>Convention provided that "The contracting Powers shall use their best </a:t>
            </a:r>
            <a:r>
              <a:rPr lang="en-US" dirty="0" err="1"/>
              <a:t>endeavours</a:t>
            </a:r>
            <a:r>
              <a:rPr lang="en-US" dirty="0"/>
              <a:t> to control, or to cause to be controlled, all persons manufacturing, importing, selling, distributing, and exporting morphine, cocaine, and their respective salts, as well as the buildings in which these persons carry such an industry or trade."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Yet rather than vanish….</a:t>
            </a:r>
            <a:endParaRPr lang="en-US" dirty="0"/>
          </a:p>
        </p:txBody>
      </p:sp>
      <p:sp>
        <p:nvSpPr>
          <p:cNvPr id="3" name="Content Placeholder 2"/>
          <p:cNvSpPr>
            <a:spLocks noGrp="1"/>
          </p:cNvSpPr>
          <p:nvPr>
            <p:ph idx="1"/>
          </p:nvPr>
        </p:nvSpPr>
        <p:spPr/>
        <p:txBody>
          <a:bodyPr/>
          <a:lstStyle/>
          <a:p>
            <a:r>
              <a:rPr lang="en-US" dirty="0" smtClean="0"/>
              <a:t>Cocaine divided into a trio of politically constructed and geographically segmented global commodity chains.</a:t>
            </a:r>
          </a:p>
          <a:p>
            <a:r>
              <a:rPr lang="en-US" dirty="0" smtClean="0"/>
              <a:t>The first?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Dutch Colonial Coca Boom, 1905-1930</a:t>
            </a:r>
            <a:endParaRPr lang="en-US" dirty="0"/>
          </a:p>
        </p:txBody>
      </p:sp>
      <p:sp>
        <p:nvSpPr>
          <p:cNvPr id="3" name="Content Placeholder 2"/>
          <p:cNvSpPr>
            <a:spLocks noGrp="1"/>
          </p:cNvSpPr>
          <p:nvPr>
            <p:ph idx="1"/>
          </p:nvPr>
        </p:nvSpPr>
        <p:spPr/>
        <p:txBody>
          <a:bodyPr>
            <a:normAutofit/>
          </a:bodyPr>
          <a:lstStyle/>
          <a:p>
            <a:r>
              <a:rPr lang="en-US" dirty="0" smtClean="0"/>
              <a:t>Rooted in Dutch Java, which is now part of Indonesia.</a:t>
            </a:r>
          </a:p>
          <a:p>
            <a:r>
              <a:rPr lang="en-US" dirty="0" smtClean="0"/>
              <a:t>Pliable cheap Javanese field labor, an easier plantation geography near to shipping, four annual handpicked harvests of young leaves, economies of scale, technical rationalization, rotation, and intercropping with colonial rubber and tea projects all helped </a:t>
            </a:r>
            <a:r>
              <a:rPr lang="en-US" dirty="0" err="1" smtClean="0"/>
              <a:t>Javan</a:t>
            </a:r>
            <a:r>
              <a:rPr lang="en-US" dirty="0" smtClean="0"/>
              <a:t> efficiency surpass the Andes.</a:t>
            </a:r>
          </a:p>
          <a:p>
            <a:r>
              <a:rPr lang="en-US" dirty="0" smtClean="0"/>
              <a:t>By 1911, some 44 plantations captured a quarter of the world coca market, making Amsterdam into the world’s most active coca marketplace.</a:t>
            </a:r>
          </a:p>
          <a:p>
            <a:r>
              <a:rPr lang="en-US" dirty="0" smtClean="0"/>
              <a:t>The global trade disruptions of World War I brought even more European reliance on this coca corridor.</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Amsterdam today?</a:t>
            </a:r>
            <a:endParaRPr lang="en-US" dirty="0"/>
          </a:p>
        </p:txBody>
      </p:sp>
      <p:pic>
        <p:nvPicPr>
          <p:cNvPr id="4" name="Content Placeholder 3" descr="drugs.jpg"/>
          <p:cNvPicPr>
            <a:picLocks noGrp="1" noChangeAspect="1"/>
          </p:cNvPicPr>
          <p:nvPr>
            <p:ph idx="1"/>
          </p:nvPr>
        </p:nvPicPr>
        <p:blipFill>
          <a:blip r:embed="rId2" cstate="print"/>
          <a:stretch>
            <a:fillRect/>
          </a:stretch>
        </p:blipFill>
        <p:spPr>
          <a:xfrm>
            <a:off x="1447800" y="1676400"/>
            <a:ext cx="6172200" cy="44196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By 1920….</a:t>
            </a:r>
            <a:endParaRPr lang="en-US" dirty="0"/>
          </a:p>
        </p:txBody>
      </p:sp>
      <p:sp>
        <p:nvSpPr>
          <p:cNvPr id="3" name="Content Placeholder 2"/>
          <p:cNvSpPr>
            <a:spLocks noGrp="1"/>
          </p:cNvSpPr>
          <p:nvPr>
            <p:ph idx="1"/>
          </p:nvPr>
        </p:nvSpPr>
        <p:spPr/>
        <p:txBody>
          <a:bodyPr>
            <a:normAutofit/>
          </a:bodyPr>
          <a:lstStyle/>
          <a:p>
            <a:r>
              <a:rPr lang="en-US" dirty="0" err="1" smtClean="0"/>
              <a:t>Javan</a:t>
            </a:r>
            <a:r>
              <a:rPr lang="en-US" dirty="0" smtClean="0"/>
              <a:t> coca basically satisfied the whole of world cocaine demand, estimated at twelve tons.</a:t>
            </a:r>
          </a:p>
          <a:p>
            <a:r>
              <a:rPr lang="en-US" dirty="0" smtClean="0"/>
              <a:t>But this started to clash with evolving international norms – and the Dutch wanted to be a part of the legitimate global economy.</a:t>
            </a:r>
          </a:p>
          <a:p>
            <a:r>
              <a:rPr lang="en-US" dirty="0" smtClean="0"/>
              <a:t>Also not helping was the Japanese invasion of Java during World War II – this “mortally disrupted” the corridor.</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Interestingly….</a:t>
            </a:r>
            <a:endParaRPr lang="en-US" dirty="0"/>
          </a:p>
        </p:txBody>
      </p:sp>
      <p:sp>
        <p:nvSpPr>
          <p:cNvPr id="3" name="Content Placeholder 2"/>
          <p:cNvSpPr>
            <a:spLocks noGrp="1"/>
          </p:cNvSpPr>
          <p:nvPr>
            <p:ph idx="1"/>
          </p:nvPr>
        </p:nvSpPr>
        <p:spPr/>
        <p:txBody>
          <a:bodyPr/>
          <a:lstStyle/>
          <a:p>
            <a:r>
              <a:rPr lang="en-US" dirty="0" smtClean="0"/>
              <a:t>It was Japan itself that filled the void, with the rise of “Japanese Imperial Cocaine.”</a:t>
            </a:r>
          </a:p>
          <a:p>
            <a:r>
              <a:rPr lang="en-US" dirty="0" smtClean="0"/>
              <a:t>By the 1930s, Japan was one of the largest producers and purveyors of cocaine to east and south Asia.</a:t>
            </a:r>
          </a:p>
          <a:p>
            <a:r>
              <a:rPr lang="en-US" dirty="0" smtClean="0"/>
              <a:t>A transnational occurrence, involving individuals and companies from the United States, the Netherlands, and Germany.</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Japan?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Starting during World War I, Japan sought self-sufficiency in the face of disrupted trades, and close relations of the state with large firms was a basic feature of Japanese business culture.</a:t>
            </a:r>
          </a:p>
          <a:p>
            <a:r>
              <a:rPr lang="en-US" dirty="0" smtClean="0"/>
              <a:t>The development of an integrated pharmaceuticals industry represented an important sign of scientific modernization.</a:t>
            </a:r>
          </a:p>
          <a:p>
            <a:r>
              <a:rPr lang="en-US" dirty="0" smtClean="0"/>
              <a:t>“For Japan, drug exports were a normal and necessary business.”</a:t>
            </a:r>
          </a:p>
          <a:p>
            <a:r>
              <a:rPr lang="en-US" dirty="0" smtClean="0"/>
              <a:t>By 1920, Japan itself produced more than four thousand pounds of cocaine a year – doubled to eight thousand pounds by 1922.</a:t>
            </a:r>
          </a:p>
          <a:p>
            <a:r>
              <a:rPr lang="en-US" dirty="0" smtClean="0"/>
              <a:t>Continued through the 1930s.</a:t>
            </a:r>
          </a:p>
          <a:p>
            <a:r>
              <a:rPr lang="en-US" dirty="0" smtClean="0"/>
              <a:t>What brings it to a halt?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U.S.-Andean Chain, 1910-1950</a:t>
            </a:r>
            <a:endParaRPr lang="en-US" dirty="0"/>
          </a:p>
        </p:txBody>
      </p:sp>
      <p:sp>
        <p:nvSpPr>
          <p:cNvPr id="3" name="Content Placeholder 2"/>
          <p:cNvSpPr>
            <a:spLocks noGrp="1"/>
          </p:cNvSpPr>
          <p:nvPr>
            <p:ph idx="1"/>
          </p:nvPr>
        </p:nvSpPr>
        <p:spPr/>
        <p:txBody>
          <a:bodyPr/>
          <a:lstStyle/>
          <a:p>
            <a:r>
              <a:rPr lang="en-US" dirty="0" smtClean="0"/>
              <a:t>“The U.S.-Andean chain, despite these rivals and its own commercial decline, proved the most resilient and decisive in the long-term histories of coca and cocaine.”</a:t>
            </a:r>
          </a:p>
          <a:p>
            <a:r>
              <a:rPr lang="en-US" dirty="0" smtClean="0"/>
              <a:t>Formal vs. informal? This chain operated “within an expanding informal American sphere.”</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Fueling the growth of this chain….</a:t>
            </a:r>
            <a:endParaRPr lang="en-US" dirty="0"/>
          </a:p>
        </p:txBody>
      </p:sp>
      <p:sp>
        <p:nvSpPr>
          <p:cNvPr id="3" name="Content Placeholder 2"/>
          <p:cNvSpPr>
            <a:spLocks noGrp="1"/>
          </p:cNvSpPr>
          <p:nvPr>
            <p:ph idx="1"/>
          </p:nvPr>
        </p:nvSpPr>
        <p:spPr/>
        <p:txBody>
          <a:bodyPr>
            <a:normAutofit/>
          </a:bodyPr>
          <a:lstStyle/>
          <a:p>
            <a:r>
              <a:rPr lang="en-US" dirty="0" smtClean="0"/>
              <a:t>Was non-medicinal use of coca:</a:t>
            </a:r>
          </a:p>
          <a:p>
            <a:r>
              <a:rPr lang="en-US" dirty="0" smtClean="0"/>
              <a:t>By World War II, the United States consumed twice as much coca in beverages – more than two hundred thousand kilos annually – than was used in making residual medicinal cocaine, which had fallen to under a thousand kilos a year.</a:t>
            </a:r>
          </a:p>
          <a:p>
            <a:r>
              <a:rPr lang="en-US" dirty="0" smtClean="0"/>
              <a:t>Coca-Cola sold its cocaine residue to Merck.</a:t>
            </a:r>
          </a:p>
          <a:p>
            <a:r>
              <a:rPr lang="en-US" dirty="0" smtClean="0"/>
              <a:t>“In effect, all American cocaine became a by-product of the Coca-Cola chain, or empire.”</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a sense that World War II….</a:t>
            </a:r>
            <a:endParaRPr lang="en-US" dirty="0"/>
          </a:p>
        </p:txBody>
      </p:sp>
      <p:sp>
        <p:nvSpPr>
          <p:cNvPr id="3" name="Content Placeholder 2"/>
          <p:cNvSpPr>
            <a:spLocks noGrp="1"/>
          </p:cNvSpPr>
          <p:nvPr>
            <p:ph idx="1"/>
          </p:nvPr>
        </p:nvSpPr>
        <p:spPr/>
        <p:txBody>
          <a:bodyPr/>
          <a:lstStyle/>
          <a:p>
            <a:r>
              <a:rPr lang="en-US" dirty="0" smtClean="0"/>
              <a:t>Was the end of an era.</a:t>
            </a:r>
          </a:p>
          <a:p>
            <a:r>
              <a:rPr lang="en-US" dirty="0" smtClean="0"/>
              <a:t>During the war, the United States – itself emerging as a true superpower (the start of the “American Century”) – closed Peru’s outlets to Japan and Germany.</a:t>
            </a:r>
          </a:p>
          <a:p>
            <a:r>
              <a:rPr lang="en-US" dirty="0" smtClean="0"/>
              <a:t>“Cocaine’s most modern circuits, those with high-tech plantations and large factories, were destroyed once and for all.”</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Into the Cold War….</a:t>
            </a:r>
            <a:endParaRPr lang="en-US" dirty="0"/>
          </a:p>
        </p:txBody>
      </p:sp>
      <p:sp>
        <p:nvSpPr>
          <p:cNvPr id="3" name="Content Placeholder 2"/>
          <p:cNvSpPr>
            <a:spLocks noGrp="1"/>
          </p:cNvSpPr>
          <p:nvPr>
            <p:ph idx="1"/>
          </p:nvPr>
        </p:nvSpPr>
        <p:spPr/>
        <p:txBody>
          <a:bodyPr/>
          <a:lstStyle/>
          <a:p>
            <a:r>
              <a:rPr lang="en-US" dirty="0" smtClean="0"/>
              <a:t>What defined this moment in history?</a:t>
            </a:r>
          </a:p>
          <a:p>
            <a:r>
              <a:rPr lang="en-US" dirty="0" smtClean="0"/>
              <a:t>For the US?</a:t>
            </a:r>
          </a:p>
          <a:p>
            <a:r>
              <a:rPr lang="en-US" dirty="0" smtClean="0"/>
              <a:t>For Latin America?</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Peru…..</a:t>
            </a:r>
            <a:endParaRPr lang="en-US" dirty="0"/>
          </a:p>
        </p:txBody>
      </p:sp>
      <p:sp>
        <p:nvSpPr>
          <p:cNvPr id="3" name="Content Placeholder 2"/>
          <p:cNvSpPr>
            <a:spLocks noGrp="1"/>
          </p:cNvSpPr>
          <p:nvPr>
            <p:ph idx="1"/>
          </p:nvPr>
        </p:nvSpPr>
        <p:spPr/>
        <p:txBody>
          <a:bodyPr>
            <a:normAutofit/>
          </a:bodyPr>
          <a:lstStyle/>
          <a:p>
            <a:r>
              <a:rPr lang="en-US" dirty="0" smtClean="0"/>
              <a:t>A desire to appease the United States.</a:t>
            </a:r>
          </a:p>
          <a:p>
            <a:r>
              <a:rPr lang="en-US" dirty="0" smtClean="0"/>
              <a:t>As the US went anti-drug, so did those that wanted to remain in its good graces.</a:t>
            </a:r>
          </a:p>
          <a:p>
            <a:r>
              <a:rPr lang="en-US" dirty="0" smtClean="0"/>
              <a:t>“As an </a:t>
            </a:r>
            <a:r>
              <a:rPr lang="en-US" dirty="0" err="1" smtClean="0"/>
              <a:t>anticoca</a:t>
            </a:r>
            <a:r>
              <a:rPr lang="en-US" dirty="0" smtClean="0"/>
              <a:t> consensus gathered at the new American-inspired United Nations drug agencies, Peru rushed to outlaw cocaine making in 1947-49….By 1950, the U.S.-Andean commodity chain, born a century before and the last survivor of its kind, came to an end – at least in its licit [legal] market phase.”</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a:t>
            </a:r>
            <a:endParaRPr lang="en-US" dirty="0"/>
          </a:p>
        </p:txBody>
      </p:sp>
      <p:sp>
        <p:nvSpPr>
          <p:cNvPr id="3" name="Content Placeholder 2"/>
          <p:cNvSpPr>
            <a:spLocks noGrp="1"/>
          </p:cNvSpPr>
          <p:nvPr>
            <p:ph idx="1"/>
          </p:nvPr>
        </p:nvSpPr>
        <p:spPr/>
        <p:txBody>
          <a:bodyPr/>
          <a:lstStyle/>
          <a:p>
            <a:r>
              <a:rPr lang="en-US" dirty="0" smtClean="0"/>
              <a:t>Would come next?</a:t>
            </a:r>
          </a:p>
          <a:p>
            <a:r>
              <a:rPr lang="en-US" dirty="0" smtClean="0"/>
              <a:t>And </a:t>
            </a:r>
            <a:r>
              <a:rPr lang="en-US" dirty="0" smtClean="0"/>
              <a:t>why?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8860</TotalTime>
  <Words>1635</Words>
  <Application>Microsoft Office PowerPoint</Application>
  <PresentationFormat>On-screen Show (4:3)</PresentationFormat>
  <Paragraphs>132</Paragraphs>
  <Slides>29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Arial</vt:lpstr>
      <vt:lpstr>Century Gothic</vt:lpstr>
      <vt:lpstr>Wingdings 3</vt:lpstr>
      <vt:lpstr>Wisp</vt:lpstr>
      <vt:lpstr>Cocaine Enchained</vt:lpstr>
      <vt:lpstr>What is….</vt:lpstr>
      <vt:lpstr>For sociologists….</vt:lpstr>
      <vt:lpstr>This appears to be the story for cocaine….</vt:lpstr>
      <vt:lpstr>The example of jeans….</vt:lpstr>
      <vt:lpstr>The German-Andean Connection</vt:lpstr>
      <vt:lpstr>The U.S.-Andean Chain</vt:lpstr>
      <vt:lpstr>The appeal of coca in the United States….</vt:lpstr>
      <vt:lpstr>Mark Twain</vt:lpstr>
      <vt:lpstr>By the early 1900s….</vt:lpstr>
      <vt:lpstr>Parke, Davis today?</vt:lpstr>
      <vt:lpstr>A subsidiary of Pfizer….</vt:lpstr>
      <vt:lpstr>Global Coca Under Pressure, 1905-1910</vt:lpstr>
      <vt:lpstr>Divvying Up Global Coca, 1910-1950</vt:lpstr>
      <vt:lpstr>What brought about this fall?</vt:lpstr>
      <vt:lpstr>In the United States….</vt:lpstr>
      <vt:lpstr>This leads to….</vt:lpstr>
      <vt:lpstr>Yet rather than vanish….</vt:lpstr>
      <vt:lpstr>The Dutch Colonial Coca Boom, 1905-1930</vt:lpstr>
      <vt:lpstr>Amsterdam today?</vt:lpstr>
      <vt:lpstr>By 1920….</vt:lpstr>
      <vt:lpstr>Interestingly….</vt:lpstr>
      <vt:lpstr>Why Japan?</vt:lpstr>
      <vt:lpstr>The U.S.-Andean Chain, 1910-1950</vt:lpstr>
      <vt:lpstr>Fueling the growth of this chain….</vt:lpstr>
      <vt:lpstr>But a sense that World War II….</vt:lpstr>
      <vt:lpstr>Into the Cold War….</vt:lpstr>
      <vt:lpstr>In Peru…..</vt:lpstr>
      <vt:lpstr>What….</vt:lpstr>
    </vt:vector>
  </TitlesOfParts>
  <Company>Milwaukee School of Engineering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Cocaine Enchained</dc:title>
  <dc:creator>Administrator</dc:creator>
  <cp:lastModifiedBy>Carriere, Dr. Michael</cp:lastModifiedBy>
  <cp:revision>5</cp:revision>
  <dcterms:created xsi:type="dcterms:W3CDTF">2014-07-22T13:03:31Z</dcterms:created>
  <dcterms:modified xsi:type="dcterms:W3CDTF">2017-12-07T21:20:39Z</dcterms:modified>
</cp:coreProperties>
</file>